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2" r:id="rId6"/>
    <p:sldId id="267" r:id="rId7"/>
    <p:sldId id="269" r:id="rId8"/>
    <p:sldId id="279" r:id="rId9"/>
    <p:sldId id="270" r:id="rId10"/>
    <p:sldId id="271" r:id="rId11"/>
    <p:sldId id="272" r:id="rId12"/>
    <p:sldId id="280" r:id="rId13"/>
    <p:sldId id="273" r:id="rId14"/>
    <p:sldId id="274" r:id="rId15"/>
    <p:sldId id="281" r:id="rId16"/>
    <p:sldId id="282" r:id="rId17"/>
    <p:sldId id="275" r:id="rId18"/>
    <p:sldId id="284" r:id="rId19"/>
    <p:sldId id="286" r:id="rId20"/>
    <p:sldId id="283" r:id="rId21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</p:embeddedFont>
    <p:embeddedFont>
      <p:font typeface="B Jadid" panose="00000700000000000000" pitchFamily="2" charset="-78"/>
      <p:bold r:id="rId24"/>
    </p:embeddedFont>
    <p:embeddedFont>
      <p:font typeface="B Zar" panose="00000400000000000000" pitchFamily="2" charset="-78"/>
      <p:regular r:id="rId25"/>
      <p:bold r:id="rId26"/>
    </p:embeddedFont>
    <p:embeddedFont>
      <p:font typeface="Cambria" panose="02040503050406030204" pitchFamily="18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2" autoAdjust="0"/>
    <p:restoredTop sz="94343" autoAdjust="0"/>
  </p:normalViewPr>
  <p:slideViewPr>
    <p:cSldViewPr snapToGrid="0">
      <p:cViewPr varScale="1">
        <p:scale>
          <a:sx n="65" d="100"/>
          <a:sy n="65" d="100"/>
        </p:scale>
        <p:origin x="10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C3E99-C69B-E7E5-2358-48BD4245D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17B4C8-EB14-7675-692B-4E30EBB02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CEFE5-DDB5-9E93-F4CB-A90AB4E2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AD58E-EB6A-EA57-58B0-B48B7F82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B3331-D432-791A-0FB6-AA7F6668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4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7DCC2-790C-10F1-CCD7-9463F8D7E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ABE00A-F1DC-52C4-0542-04AFFCFDA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17230-25DA-4DE5-4E7C-AE5165D4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2BEF8-B53B-4223-7382-BDED0BCE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73AF8-0F26-183C-3CB3-AE0EE573C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003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21C358-E7EA-D59B-6364-E422AA432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4FC6F8-2F46-53F1-7407-CA544BBA0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44D1B-FAF9-3A28-30B1-78E270E2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01FF1-7A5B-54F0-2CE6-76D51D00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F3102-15F6-4BB9-B227-FC1367490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5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4427-3874-F099-8BD4-A34B45467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5F54D-EE9C-C3A8-D8A7-0AB07E129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1B0B1F-7F73-968A-718E-4140C917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C5E28-0ABE-03D0-8508-B2609FC2C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0AEEA-5929-0F30-3EE7-778BEAAAA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63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9FEBE-8876-F049-9EFE-81DDAC378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57EFE-0183-DA2F-6655-F49FF1E04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4CBE8-BC39-15A9-4791-EA77A8C7D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1BA07-ACA5-E84B-96E5-78335E70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B6225-9E9A-87AA-7158-C8D147834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11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3294-A36A-EB18-F640-F77146718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D52E0-E7B3-53FC-C286-D1D8F16C4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5A25F0-9F20-05A2-02F2-81D5662EA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203E18-DA4A-A23B-189E-FCE7B5BF1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21BF7-F576-2251-FEBC-0AFFCD11D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12AF4F-9D44-473F-D533-7AC6FEE55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49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CA960-51AF-F492-E80D-E62F93968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AC993-F0A1-D519-01C1-A74BC2718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46BC61-B201-2705-E491-E65B41649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B9928A-5BD8-ED71-CB83-E173F91E0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B39E2-2CAC-933B-3784-D2B720CED9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911E11-D814-EA9D-6FF7-4D2201F4D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22EC8B-E390-EBA7-1C4D-26EFB2A47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6F512F-95B2-8D62-6DE1-DC94FBD5F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2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67BA-6DFE-9332-7CC5-E8E1F2574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4F34B1-BE5E-5B74-BD28-F1D1F1678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92C5F1-600E-29FE-A81C-A93666F0B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288844-1A46-4E97-A744-EA3FD9CF5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BA1AF7-65D2-BCDF-3AAC-5118384E3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C5FD28-7084-FA6C-3358-BBDDDB933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FA084-8A05-D6E4-487C-A39BF556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9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61FB4-3898-9BE8-A533-95A14D2B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CD807-806F-B388-1E9A-06B2FDB66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E03BC2-5E06-4AA6-B102-0329DD35A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4AA7-B5C3-D752-0027-5E2D13FF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888A1-BFA3-1B59-D5E8-0A5BFB8D4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06668-B320-2093-FB28-88ED4B6B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37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8DF67-BDBB-79D6-52AE-6A244152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9AF92-A62F-D6A1-F8A8-B7BB2160CB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52F52-5E67-980C-667B-7FA0FAF6B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24F2C-779B-274F-832F-E41DE5CE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D6611A-667E-CF07-A102-320BBB368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21F48-8A6F-3D02-F319-017DEF58F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8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31B390-9EE8-8309-1B0A-687AE64D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440F9A-CC73-29A1-A79E-657F4515D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34E7A-604C-DBDF-177A-C3FDD89C41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A0838-02B3-4A7F-B420-4FFE9E71D165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AB970-D860-C0C1-FD38-35B1EC97A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CDF85-015D-2D5E-64B7-7509BDF77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66540-E545-477F-8CB1-0A5F0DF4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4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87EF30-20CE-84FC-07F5-A8EEFFB09B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99C832-7273-9052-4E7A-11DF6DBCCD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6E876D2-D9EA-6E12-F9F5-8ADC4D1BBD84}"/>
              </a:ext>
            </a:extLst>
          </p:cNvPr>
          <p:cNvSpPr/>
          <p:nvPr/>
        </p:nvSpPr>
        <p:spPr>
          <a:xfrm>
            <a:off x="485775" y="361950"/>
            <a:ext cx="11220450" cy="6134100"/>
          </a:xfrm>
          <a:custGeom>
            <a:avLst/>
            <a:gdLst>
              <a:gd name="connsiteX0" fmla="*/ 0 w 11220450"/>
              <a:gd name="connsiteY0" fmla="*/ 0 h 6134100"/>
              <a:gd name="connsiteX1" fmla="*/ 4492535 w 11220450"/>
              <a:gd name="connsiteY1" fmla="*/ 0 h 6134100"/>
              <a:gd name="connsiteX2" fmla="*/ 4499778 w 11220450"/>
              <a:gd name="connsiteY2" fmla="*/ 47460 h 6134100"/>
              <a:gd name="connsiteX3" fmla="*/ 5610225 w 11220450"/>
              <a:gd name="connsiteY3" fmla="*/ 952500 h 6134100"/>
              <a:gd name="connsiteX4" fmla="*/ 6720672 w 11220450"/>
              <a:gd name="connsiteY4" fmla="*/ 47460 h 6134100"/>
              <a:gd name="connsiteX5" fmla="*/ 6727915 w 11220450"/>
              <a:gd name="connsiteY5" fmla="*/ 0 h 6134100"/>
              <a:gd name="connsiteX6" fmla="*/ 11220450 w 11220450"/>
              <a:gd name="connsiteY6" fmla="*/ 0 h 6134100"/>
              <a:gd name="connsiteX7" fmla="*/ 11220450 w 11220450"/>
              <a:gd name="connsiteY7" fmla="*/ 6134100 h 6134100"/>
              <a:gd name="connsiteX8" fmla="*/ 0 w 11220450"/>
              <a:gd name="connsiteY8" fmla="*/ 6134100 h 6134100"/>
              <a:gd name="connsiteX9" fmla="*/ 0 w 11220450"/>
              <a:gd name="connsiteY9" fmla="*/ 0 h 613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20450" h="6134100">
                <a:moveTo>
                  <a:pt x="0" y="0"/>
                </a:moveTo>
                <a:lnTo>
                  <a:pt x="4492535" y="0"/>
                </a:lnTo>
                <a:lnTo>
                  <a:pt x="4499778" y="47460"/>
                </a:lnTo>
                <a:cubicBezTo>
                  <a:pt x="4605471" y="563965"/>
                  <a:pt x="5062474" y="952500"/>
                  <a:pt x="5610225" y="952500"/>
                </a:cubicBezTo>
                <a:cubicBezTo>
                  <a:pt x="6157976" y="952500"/>
                  <a:pt x="6614980" y="563965"/>
                  <a:pt x="6720672" y="47460"/>
                </a:cubicBezTo>
                <a:lnTo>
                  <a:pt x="6727915" y="0"/>
                </a:lnTo>
                <a:lnTo>
                  <a:pt x="11220450" y="0"/>
                </a:lnTo>
                <a:lnTo>
                  <a:pt x="11220450" y="6134100"/>
                </a:lnTo>
                <a:lnTo>
                  <a:pt x="0" y="61341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2312D1-420A-04FB-E2E4-D087EC9EC577}"/>
              </a:ext>
            </a:extLst>
          </p:cNvPr>
          <p:cNvGrpSpPr/>
          <p:nvPr/>
        </p:nvGrpSpPr>
        <p:grpSpPr>
          <a:xfrm>
            <a:off x="1733550" y="2199831"/>
            <a:ext cx="8724900" cy="2889225"/>
            <a:chOff x="1733550" y="1762225"/>
            <a:chExt cx="8724900" cy="28892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A27B43-2389-F025-7C23-512463553C32}"/>
                </a:ext>
              </a:extLst>
            </p:cNvPr>
            <p:cNvSpPr txBox="1"/>
            <p:nvPr/>
          </p:nvSpPr>
          <p:spPr>
            <a:xfrm>
              <a:off x="1733550" y="2781085"/>
              <a:ext cx="87249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tabLst>
                  <a:tab pos="6865938" algn="l"/>
                </a:tabLst>
              </a:pPr>
              <a:r>
                <a:rPr lang="fa-IR" sz="6600" b="1" dirty="0" smtClean="0">
                  <a:solidFill>
                    <a:schemeClr val="bg1"/>
                  </a:solidFill>
                  <a:latin typeface="Montserrat" panose="00000500000000000000" pitchFamily="2" charset="0"/>
                </a:rPr>
                <a:t>بسم الله الرحمن الرحیم</a:t>
              </a:r>
              <a:endParaRPr lang="en-US" sz="6600" b="1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34E2DD-219C-F091-DB69-E8BA092C3191}"/>
                </a:ext>
              </a:extLst>
            </p:cNvPr>
            <p:cNvSpPr txBox="1"/>
            <p:nvPr/>
          </p:nvSpPr>
          <p:spPr>
            <a:xfrm>
              <a:off x="3048000" y="3943564"/>
              <a:ext cx="60960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a-IR" sz="4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بنام خداوند بخشنده مهربان </a:t>
              </a:r>
              <a:endParaRPr lang="en-US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D90437E-5CBA-7D53-8295-917260504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3811" y="1762225"/>
              <a:ext cx="964378" cy="964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635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0" y="189510"/>
            <a:ext cx="12191999" cy="1772793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نانوحبابها در کشت محصولات کشاورزی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 در سفرهای طولانی آینده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 </a:t>
            </a:r>
            <a:endParaRPr kumimoji="0" lang="en-US" sz="20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4249"/>
            <a:ext cx="4336026" cy="2428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026" y="1284249"/>
            <a:ext cx="4336027" cy="2428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498" y="3712424"/>
            <a:ext cx="3502317" cy="2496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" b="7402"/>
          <a:stretch/>
        </p:blipFill>
        <p:spPr>
          <a:xfrm>
            <a:off x="0" y="3712423"/>
            <a:ext cx="4318397" cy="24966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397" y="3713645"/>
            <a:ext cx="4353656" cy="24954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86287" y="6345553"/>
            <a:ext cx="4219425" cy="348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SzPts val="1100"/>
              <a:defRPr/>
            </a:pPr>
            <a:r>
              <a:rPr lang="fa-IR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درون سفینه های فضایی برای سفرهای طولانی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051" y="1246330"/>
            <a:ext cx="3537577" cy="246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309726"/>
            <a:ext cx="10515600" cy="66479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آسانسور فضایی</a:t>
            </a:r>
            <a:endParaRPr kumimoji="0" lang="en-US" sz="48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39" y="974523"/>
            <a:ext cx="6609561" cy="27385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4" b="5716"/>
          <a:stretch/>
        </p:blipFill>
        <p:spPr>
          <a:xfrm>
            <a:off x="53810" y="974523"/>
            <a:ext cx="5528629" cy="27385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1060"/>
            <a:ext cx="5582439" cy="31261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38" y="3711060"/>
            <a:ext cx="6609561" cy="315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3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88126"/>
            <a:ext cx="10515600" cy="110799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نانولوله های کربنی در آسانسور فضایی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fa-IR" sz="3200" b="1" i="0" u="none" strike="noStrike" kern="120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کابلهای بسیار محکم نانویی</a:t>
            </a:r>
            <a:endParaRPr kumimoji="0" lang="en-US" sz="32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561" y="2389239"/>
            <a:ext cx="5582439" cy="44479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89239"/>
            <a:ext cx="6609562" cy="446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9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-22673"/>
            <a:ext cx="10515600" cy="1329595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سوخت موتورهای پیشران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fa-IR" sz="4800" b="1" i="0" u="none" strike="noStrike" kern="120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با</a:t>
            </a:r>
            <a:r>
              <a:rPr kumimoji="0" lang="fa-IR" sz="4800" b="1" i="0" u="none" strike="noStrike" kern="1200" normalizeH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 </a:t>
            </a:r>
            <a:r>
              <a:rPr kumimoji="0" lang="fa-IR" sz="4800" b="1" i="0" u="none" strike="noStrike" kern="1200" normalizeH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نانوکاتالیستها</a:t>
            </a:r>
            <a:endParaRPr kumimoji="0" lang="en-US" sz="48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 b="6767"/>
          <a:stretch/>
        </p:blipFill>
        <p:spPr>
          <a:xfrm>
            <a:off x="-1" y="1329595"/>
            <a:ext cx="3849329" cy="2162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92320"/>
            <a:ext cx="3849329" cy="21556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067" y="1329595"/>
            <a:ext cx="4212596" cy="2162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62" y="1306922"/>
            <a:ext cx="4171337" cy="2185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328" y="3514993"/>
            <a:ext cx="4171334" cy="21329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8" b="7044"/>
          <a:stretch/>
        </p:blipFill>
        <p:spPr>
          <a:xfrm>
            <a:off x="8020661" y="3429000"/>
            <a:ext cx="4171339" cy="221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1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309726"/>
            <a:ext cx="10515600" cy="66479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غذاها و نانومکملهای خوراکی فضانوردان</a:t>
            </a:r>
            <a:endParaRPr kumimoji="0" lang="en-US" sz="48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46" y="1266787"/>
            <a:ext cx="6311075" cy="39049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9" b="9194"/>
          <a:stretch/>
        </p:blipFill>
        <p:spPr>
          <a:xfrm>
            <a:off x="0" y="4628755"/>
            <a:ext cx="3947886" cy="2210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53" y="4630928"/>
            <a:ext cx="3976914" cy="22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2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309726"/>
            <a:ext cx="10515600" cy="66479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غذاها و نانومکملهای خوراکی فضانوردان</a:t>
            </a:r>
            <a:endParaRPr kumimoji="0" lang="en-US" sz="48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" y="3754988"/>
            <a:ext cx="3864077" cy="23086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82" y="3719594"/>
            <a:ext cx="4185827" cy="2344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077" y="1379190"/>
            <a:ext cx="4186732" cy="23445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09" y="3688367"/>
            <a:ext cx="4141191" cy="23190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09" y="1369300"/>
            <a:ext cx="4141191" cy="231906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79189"/>
            <a:ext cx="3864077" cy="237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434586"/>
            <a:ext cx="10515600" cy="387798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buClr>
                <a:srgbClr val="000000"/>
              </a:buClr>
              <a:buSzPts val="1100"/>
              <a:defRPr/>
            </a:pPr>
            <a:r>
              <a:rPr lang="fa-IR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آینده بدنه ها و شیشه‌های مستحکم سفینه‌های فضایی دوربرد با فناوری نانو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38" y="974523"/>
            <a:ext cx="6609562" cy="27385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4523"/>
            <a:ext cx="5582437" cy="27385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1060"/>
            <a:ext cx="5582439" cy="31261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38" y="3711060"/>
            <a:ext cx="6609562" cy="315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5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0" y="344966"/>
            <a:ext cx="12192000" cy="110799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مقاومت بالای بدنه ها و شیشه‌های سفینه‌های فضایی دوربرد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آینده با فناوری نانو در هنگام عبور از خرده سیارکها و اجرام </a:t>
            </a:r>
            <a:endParaRPr kumimoji="0" lang="en-US" sz="40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223349"/>
            <a:ext cx="4371842" cy="26346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329" y="4746424"/>
            <a:ext cx="3770671" cy="2111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7928"/>
            <a:ext cx="4331108" cy="24254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811" y="4746423"/>
            <a:ext cx="4070555" cy="21115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108" y="1797928"/>
            <a:ext cx="7820156" cy="29402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616" y="3278788"/>
            <a:ext cx="3695412" cy="206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1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88126"/>
            <a:ext cx="10515600" cy="110799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آینه های صیقلی در تلسکوپها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fa-IR" sz="3200" b="1" i="0" u="none" strike="noStrike" kern="120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وضوح تصویرهای نجومی</a:t>
            </a:r>
            <a:endParaRPr kumimoji="0" lang="en-US" sz="32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15" y="2389239"/>
            <a:ext cx="6081486" cy="4468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89239"/>
            <a:ext cx="6110515" cy="446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3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135596"/>
            <a:ext cx="10515600" cy="110799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بررسی نمونه‌های حساس موجودات ریز فضایی احتمالی با نانوسکوپها و دستگاههای نانویی</a:t>
            </a:r>
            <a:endParaRPr kumimoji="0" lang="en-US" sz="40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" y="3827381"/>
            <a:ext cx="3864077" cy="21638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82" y="3719594"/>
            <a:ext cx="4185826" cy="2344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077" y="1379190"/>
            <a:ext cx="4186732" cy="23445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09" y="3688367"/>
            <a:ext cx="4141191" cy="23190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09" y="1369300"/>
            <a:ext cx="4141191" cy="23190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85146"/>
            <a:ext cx="3864077" cy="216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9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00C296-2B68-704F-C80E-1DFD6553CC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E0CA36B-7BE4-CE20-924A-95A38D2F8196}"/>
              </a:ext>
            </a:extLst>
          </p:cNvPr>
          <p:cNvSpPr/>
          <p:nvPr/>
        </p:nvSpPr>
        <p:spPr>
          <a:xfrm>
            <a:off x="0" y="666750"/>
            <a:ext cx="9533062" cy="5848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B16D0E-BD2C-BB25-3D3F-5077C9F6EC12}"/>
              </a:ext>
            </a:extLst>
          </p:cNvPr>
          <p:cNvSpPr/>
          <p:nvPr/>
        </p:nvSpPr>
        <p:spPr>
          <a:xfrm>
            <a:off x="0" y="457200"/>
            <a:ext cx="9252806" cy="5848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2DD31C-0648-8AC3-D871-12538EF861A0}"/>
              </a:ext>
            </a:extLst>
          </p:cNvPr>
          <p:cNvGrpSpPr/>
          <p:nvPr/>
        </p:nvGrpSpPr>
        <p:grpSpPr>
          <a:xfrm>
            <a:off x="1467492" y="828209"/>
            <a:ext cx="6317822" cy="4323297"/>
            <a:chOff x="1105542" y="894520"/>
            <a:chExt cx="6317822" cy="4323297"/>
          </a:xfrm>
        </p:grpSpPr>
        <p:pic>
          <p:nvPicPr>
            <p:cNvPr id="2050" name="Picture 2" descr="Photo cosmic landscape view of space and planets cosmic mountains under the light of the moongenerative ai">
              <a:extLst>
                <a:ext uri="{FF2B5EF4-FFF2-40B4-BE49-F238E27FC236}">
                  <a16:creationId xmlns:a16="http://schemas.microsoft.com/office/drawing/2014/main" id="{A24B005D-7A4E-932D-8619-06D9AC54E9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"/>
            <a:stretch/>
          </p:blipFill>
          <p:spPr bwMode="auto">
            <a:xfrm>
              <a:off x="2864278" y="894520"/>
              <a:ext cx="2800350" cy="2767842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687E36-0D5E-33D9-1B21-C3858FD5806A}"/>
                </a:ext>
              </a:extLst>
            </p:cNvPr>
            <p:cNvSpPr txBox="1"/>
            <p:nvPr/>
          </p:nvSpPr>
          <p:spPr>
            <a:xfrm>
              <a:off x="1105542" y="4329112"/>
              <a:ext cx="6317822" cy="888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a-IR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کانون </a:t>
              </a:r>
              <a:r>
                <a:rPr lang="fa-IR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پرورش فکری کودکان و نوجوانان</a:t>
              </a:r>
            </a:p>
            <a:p>
              <a:pPr algn="ctr">
                <a:lnSpc>
                  <a:spcPct val="150000"/>
                </a:lnSpc>
              </a:pPr>
              <a:r>
                <a:rPr lang="fa-IR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مرکز ملی کافنا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6CD1E5-E547-82C4-6B92-B7A5FD63F2B3}"/>
                </a:ext>
              </a:extLst>
            </p:cNvPr>
            <p:cNvSpPr txBox="1"/>
            <p:nvPr/>
          </p:nvSpPr>
          <p:spPr>
            <a:xfrm>
              <a:off x="1937767" y="3663046"/>
              <a:ext cx="46533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a-IR" sz="3600" b="1" dirty="0" smtClean="0">
                  <a:solidFill>
                    <a:srgbClr val="002060"/>
                  </a:solidFill>
                  <a:latin typeface="Montserrat" panose="00000500000000000000" pitchFamily="2" charset="0"/>
                  <a:cs typeface="B Jadid" panose="00000700000000000000" pitchFamily="2" charset="-78"/>
                </a:rPr>
                <a:t>نانو و فضا</a:t>
              </a:r>
              <a:endParaRPr lang="en-US" sz="3600" b="1" dirty="0">
                <a:solidFill>
                  <a:srgbClr val="002060"/>
                </a:solidFill>
                <a:latin typeface="Montserrat" panose="00000500000000000000" pitchFamily="2" charset="0"/>
                <a:cs typeface="B Jadid" panose="00000700000000000000" pitchFamily="2" charset="-78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85116AC-8A63-49F4-49BD-268A7B646D8D}"/>
              </a:ext>
            </a:extLst>
          </p:cNvPr>
          <p:cNvSpPr/>
          <p:nvPr/>
        </p:nvSpPr>
        <p:spPr>
          <a:xfrm>
            <a:off x="862735" y="2358485"/>
            <a:ext cx="1104900" cy="95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9D885D-6F2F-DD61-71A4-520099A1A1A9}"/>
              </a:ext>
            </a:extLst>
          </p:cNvPr>
          <p:cNvSpPr/>
          <p:nvPr/>
        </p:nvSpPr>
        <p:spPr>
          <a:xfrm>
            <a:off x="1348510" y="1996535"/>
            <a:ext cx="1104900" cy="952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8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8" b="773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3100" y="5341257"/>
            <a:ext cx="10845800" cy="720000"/>
          </a:xfrm>
          <a:prstGeom prst="roundRect">
            <a:avLst>
              <a:gd name="adj" fmla="val 50000"/>
            </a:avLst>
          </a:prstGeom>
          <a:solidFill>
            <a:schemeClr val="tx1">
              <a:lumMod val="95000"/>
              <a:lumOff val="5000"/>
              <a:alpha val="20000"/>
            </a:schemeClr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/>
          <p:cNvSpPr/>
          <p:nvPr/>
        </p:nvSpPr>
        <p:spPr>
          <a:xfrm>
            <a:off x="4571383" y="5254171"/>
            <a:ext cx="30492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6000" b="0" i="0" u="none" strike="noStrike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Roboto" pitchFamily="2" charset="0"/>
                <a:ea typeface="Roboto" pitchFamily="2" charset="0"/>
                <a:cs typeface="B Jadid" panose="00000700000000000000" pitchFamily="2" charset="-78"/>
              </a:rPr>
              <a:t>والحمدلله</a:t>
            </a:r>
            <a:endParaRPr lang="en-IN" sz="6000" dirty="0">
              <a:solidFill>
                <a:schemeClr val="accent4">
                  <a:lumMod val="40000"/>
                  <a:lumOff val="60000"/>
                </a:schemeClr>
              </a:solidFill>
              <a:latin typeface="Roboto" pitchFamily="2" charset="0"/>
              <a:ea typeface="Roboto" pitchFamily="2" charset="0"/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414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CC34C10-B31E-6531-AE64-434E516EC8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9"/>
          <a:stretch/>
        </p:blipFill>
        <p:spPr>
          <a:xfrm>
            <a:off x="-71664" y="0"/>
            <a:ext cx="12263664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31ED52-07D6-C53B-E108-49F56A2B6F6E}"/>
              </a:ext>
            </a:extLst>
          </p:cNvPr>
          <p:cNvSpPr/>
          <p:nvPr/>
        </p:nvSpPr>
        <p:spPr>
          <a:xfrm>
            <a:off x="-65212" y="0"/>
            <a:ext cx="12257211" cy="68580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ADFEC4-7F02-26E1-297E-C54D641A9EEC}"/>
              </a:ext>
            </a:extLst>
          </p:cNvPr>
          <p:cNvSpPr/>
          <p:nvPr/>
        </p:nvSpPr>
        <p:spPr>
          <a:xfrm>
            <a:off x="10534650" y="0"/>
            <a:ext cx="165735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ree photo a man stands in front of a mountain with a sky background.">
            <a:extLst>
              <a:ext uri="{FF2B5EF4-FFF2-40B4-BE49-F238E27FC236}">
                <a16:creationId xmlns:a16="http://schemas.microsoft.com/office/drawing/2014/main" id="{AE3A21C1-347F-00DE-5427-D5B81AC014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"/>
          <a:stretch/>
        </p:blipFill>
        <p:spPr bwMode="auto">
          <a:xfrm>
            <a:off x="8915401" y="447675"/>
            <a:ext cx="2407312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photo background with astral planets and universe">
            <a:extLst>
              <a:ext uri="{FF2B5EF4-FFF2-40B4-BE49-F238E27FC236}">
                <a16:creationId xmlns:a16="http://schemas.microsoft.com/office/drawing/2014/main" id="{68AFA424-75AE-A42D-04D7-C44FB632AC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"/>
          <a:stretch/>
        </p:blipFill>
        <p:spPr bwMode="auto">
          <a:xfrm>
            <a:off x="6248401" y="1762125"/>
            <a:ext cx="2407312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633327-2358-59BA-6817-9706B6345A6A}"/>
              </a:ext>
            </a:extLst>
          </p:cNvPr>
          <p:cNvSpPr/>
          <p:nvPr/>
        </p:nvSpPr>
        <p:spPr>
          <a:xfrm>
            <a:off x="3905250" y="5905500"/>
            <a:ext cx="1104900" cy="95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781657-CEC0-341B-22AA-56E21C2B52BC}"/>
              </a:ext>
            </a:extLst>
          </p:cNvPr>
          <p:cNvSpPr/>
          <p:nvPr/>
        </p:nvSpPr>
        <p:spPr>
          <a:xfrm>
            <a:off x="4391025" y="5543550"/>
            <a:ext cx="1104900" cy="952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1532F33-4B6A-9554-5E19-B0513F948978}"/>
              </a:ext>
            </a:extLst>
          </p:cNvPr>
          <p:cNvGrpSpPr/>
          <p:nvPr/>
        </p:nvGrpSpPr>
        <p:grpSpPr>
          <a:xfrm>
            <a:off x="261257" y="1769031"/>
            <a:ext cx="5727456" cy="3578549"/>
            <a:chOff x="647701" y="1837068"/>
            <a:chExt cx="4952999" cy="35785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7C2574-1EC9-9347-8656-D554106CE1F3}"/>
                </a:ext>
              </a:extLst>
            </p:cNvPr>
            <p:cNvSpPr txBox="1"/>
            <p:nvPr/>
          </p:nvSpPr>
          <p:spPr>
            <a:xfrm>
              <a:off x="647701" y="2737961"/>
              <a:ext cx="4952999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r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توانايي کنترل يا </a:t>
              </a:r>
              <a:r>
                <a:rPr lang="fa-IR" sz="1600" b="1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دستکاري مواد </a:t>
              </a:r>
              <a:r>
                <a:rPr lang="fa-IR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در </a:t>
              </a:r>
              <a:r>
                <a:rPr lang="fa-IR" sz="1600" b="1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حد اتمها و مولکولها</a:t>
              </a:r>
            </a:p>
            <a:p>
              <a:pPr marL="285750" indent="-285750" algn="r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توانمندي توليد مواد، ابزارها و سيستمهاي جديد و کاربردی</a:t>
              </a:r>
            </a:p>
            <a:p>
              <a:pPr marL="285750" indent="-285750" algn="r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امکان استفاده از خواص جدید در مقیاس نانو اندازه اي 1 تا 100 </a:t>
              </a:r>
              <a:r>
                <a:rPr lang="fa-IR" sz="1600" b="1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Montserrat" panose="00000500000000000000" pitchFamily="2" charset="0"/>
                  <a:cs typeface="B Zar" panose="00000400000000000000" pitchFamily="2" charset="-78"/>
                </a:rPr>
                <a:t>نانومتر</a:t>
              </a:r>
              <a:endPara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sz="1600" b="1" dirty="0" smtClean="0">
                <a:solidFill>
                  <a:schemeClr val="bg1"/>
                </a:solidFill>
                <a:latin typeface="Montserrat" panose="00000500000000000000" pitchFamily="2" charset="0"/>
                <a:cs typeface="B Zar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sz="1600" b="1" dirty="0">
                <a:solidFill>
                  <a:schemeClr val="bg1"/>
                </a:solidFill>
                <a:latin typeface="Montserrat" panose="00000500000000000000" pitchFamily="2" charset="0"/>
                <a:cs typeface="B Zar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sz="1600" b="1" dirty="0">
                <a:solidFill>
                  <a:schemeClr val="bg1"/>
                </a:solidFill>
                <a:latin typeface="Montserrat" panose="00000500000000000000" pitchFamily="2" charset="0"/>
                <a:cs typeface="B Zar" panose="00000400000000000000" pitchFamily="2" charset="-78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F0091C6-DB44-7114-7A12-DA81E40ACE55}"/>
                </a:ext>
              </a:extLst>
            </p:cNvPr>
            <p:cNvSpPr txBox="1"/>
            <p:nvPr/>
          </p:nvSpPr>
          <p:spPr>
            <a:xfrm>
              <a:off x="647701" y="1837068"/>
              <a:ext cx="479675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fa-IR" sz="4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>
                      <a:lumMod val="75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Lora" pitchFamily="2" charset="0"/>
                  <a:ea typeface="Cambria" panose="02040503050406030204" pitchFamily="18" charset="0"/>
                  <a:cs typeface="B Jadid" panose="00000700000000000000" pitchFamily="2" charset="-78"/>
                </a:rPr>
                <a:t>فناوری نانو چیست؟</a:t>
              </a:r>
              <a:endPara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122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EF5BEA-8FDF-CFA7-2C8C-682F0BE0FD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188879-F660-842B-4C65-582823FFF271}"/>
              </a:ext>
            </a:extLst>
          </p:cNvPr>
          <p:cNvSpPr/>
          <p:nvPr/>
        </p:nvSpPr>
        <p:spPr>
          <a:xfrm>
            <a:off x="-65212" y="0"/>
            <a:ext cx="12257211" cy="68580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ACDD09-474B-2DF8-1CCF-C8452DBBCAC6}"/>
              </a:ext>
            </a:extLst>
          </p:cNvPr>
          <p:cNvSpPr/>
          <p:nvPr/>
        </p:nvSpPr>
        <p:spPr>
          <a:xfrm>
            <a:off x="0" y="4438650"/>
            <a:ext cx="8077200" cy="2419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552684-35A2-DC97-ECEF-FF06929152EA}"/>
              </a:ext>
            </a:extLst>
          </p:cNvPr>
          <p:cNvSpPr/>
          <p:nvPr/>
        </p:nvSpPr>
        <p:spPr>
          <a:xfrm>
            <a:off x="8077200" y="4438650"/>
            <a:ext cx="247650" cy="2419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6EDEE7-EB91-D8F0-2173-2ECBC60D9EA3}"/>
              </a:ext>
            </a:extLst>
          </p:cNvPr>
          <p:cNvSpPr txBox="1"/>
          <p:nvPr/>
        </p:nvSpPr>
        <p:spPr>
          <a:xfrm>
            <a:off x="2251911" y="4934484"/>
            <a:ext cx="35733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اگر به درجه بندی های خط کش نگاه کنیم...</a:t>
            </a:r>
            <a:endParaRPr lang="en-US" sz="1600" b="1" dirty="0">
              <a:solidFill>
                <a:schemeClr val="accent4">
                  <a:lumMod val="40000"/>
                  <a:lumOff val="60000"/>
                </a:schemeClr>
              </a:solidFill>
              <a:latin typeface="Montserrat" panose="00000500000000000000" pitchFamily="2" charset="0"/>
              <a:cs typeface="B Zar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4CA371-E41F-D2AC-7569-AB075C312E61}"/>
              </a:ext>
            </a:extLst>
          </p:cNvPr>
          <p:cNvSpPr txBox="1"/>
          <p:nvPr/>
        </p:nvSpPr>
        <p:spPr>
          <a:xfrm>
            <a:off x="1283494" y="2584001"/>
            <a:ext cx="55102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نانو چقدر </a:t>
            </a: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کوچک است؟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2F057B-6093-2967-5103-B4B6619F2CE9}"/>
              </a:ext>
            </a:extLst>
          </p:cNvPr>
          <p:cNvSpPr/>
          <p:nvPr/>
        </p:nvSpPr>
        <p:spPr>
          <a:xfrm>
            <a:off x="10153650" y="762000"/>
            <a:ext cx="1104900" cy="95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84E852-823D-644B-F32E-59244A83209F}"/>
              </a:ext>
            </a:extLst>
          </p:cNvPr>
          <p:cNvSpPr/>
          <p:nvPr/>
        </p:nvSpPr>
        <p:spPr>
          <a:xfrm>
            <a:off x="10639425" y="400050"/>
            <a:ext cx="1104900" cy="952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094" y="1714500"/>
            <a:ext cx="36362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9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0C4311-8508-42DE-C8C2-86904A106E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7A5E2B0-5463-5B59-06B4-A452440BF056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Photo revolutionary discovery of a new planet in the galaxy">
            <a:extLst>
              <a:ext uri="{FF2B5EF4-FFF2-40B4-BE49-F238E27FC236}">
                <a16:creationId xmlns:a16="http://schemas.microsoft.com/office/drawing/2014/main" id="{7BC7DFFB-B355-E749-90BD-BCD48D72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"/>
          <a:stretch/>
        </p:blipFill>
        <p:spPr bwMode="auto">
          <a:xfrm>
            <a:off x="0" y="3581400"/>
            <a:ext cx="622935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hoto astronaut walking on an unexplored planet. mixed media">
            <a:extLst>
              <a:ext uri="{FF2B5EF4-FFF2-40B4-BE49-F238E27FC236}">
                <a16:creationId xmlns:a16="http://schemas.microsoft.com/office/drawing/2014/main" id="{F8ACCB26-B072-EAFA-E6F0-61424F3C5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0"/>
            <a:ext cx="596265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6941C5-6EF6-1C59-33C3-0C236D4F1332}"/>
              </a:ext>
            </a:extLst>
          </p:cNvPr>
          <p:cNvSpPr txBox="1"/>
          <p:nvPr/>
        </p:nvSpPr>
        <p:spPr>
          <a:xfrm>
            <a:off x="5109029" y="3530081"/>
            <a:ext cx="6985227" cy="3744230"/>
          </a:xfrm>
          <a:prstGeom prst="rect">
            <a:avLst/>
          </a:prstGeom>
          <a:noFill/>
        </p:spPr>
        <p:txBody>
          <a:bodyPr wrap="square" numCol="2" rtlCol="1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 حسگرها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 ماهواره ها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نانوکامپوزیت‌ها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لباس فضانوردها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قطعات سفینه های فضایی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نانوکاتالیستها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سوخت موتور پیشران فضاپیماها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فناوری نانوحباب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نانوعایقها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شیشه </a:t>
            </a: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های ضداتلاف و ضدبازتابش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نانوپوششهای مقاوم به حرارت و ساییدگی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نانومکملهای خوراکی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نانوسکوپها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گرمکنهای نانو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آینه‌های نانو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نانوفیلترها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نانوباتریها و سلولهای خورشیدی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و </a:t>
            </a:r>
            <a:r>
              <a:rPr lang="fa-IR" sz="1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 panose="00000500000000000000" pitchFamily="2" charset="0"/>
                <a:cs typeface="B Zar" panose="00000400000000000000" pitchFamily="2" charset="-78"/>
              </a:rPr>
              <a:t>...</a:t>
            </a:r>
            <a:endParaRPr lang="fa-IR" sz="1600" dirty="0" smtClean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285750" indent="-285750" algn="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a-IR" sz="1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02A9C8-0F9F-5BD7-B1ED-4CE3FACD667A}"/>
              </a:ext>
            </a:extLst>
          </p:cNvPr>
          <p:cNvSpPr txBox="1"/>
          <p:nvPr/>
        </p:nvSpPr>
        <p:spPr>
          <a:xfrm>
            <a:off x="1059543" y="1498313"/>
            <a:ext cx="48913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کاربردهای فناوری نانو در فضا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DF8736-1F8C-E850-62C2-9262AB2CBDC4}"/>
              </a:ext>
            </a:extLst>
          </p:cNvPr>
          <p:cNvSpPr/>
          <p:nvPr/>
        </p:nvSpPr>
        <p:spPr>
          <a:xfrm>
            <a:off x="3799795" y="3326897"/>
            <a:ext cx="1104900" cy="95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F0180E-4815-7931-FF3F-F8E82E627EFA}"/>
              </a:ext>
            </a:extLst>
          </p:cNvPr>
          <p:cNvSpPr/>
          <p:nvPr/>
        </p:nvSpPr>
        <p:spPr>
          <a:xfrm>
            <a:off x="4285570" y="2964947"/>
            <a:ext cx="1104900" cy="952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73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309726"/>
            <a:ext cx="10515600" cy="66479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لباس فضانوردان</a:t>
            </a:r>
            <a:endParaRPr kumimoji="0" lang="en-US" sz="48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043" y="2554288"/>
            <a:ext cx="4934857" cy="43037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554289"/>
            <a:ext cx="4171043" cy="4303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900" y="0"/>
            <a:ext cx="3086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39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447772"/>
            <a:ext cx="10515600" cy="1218795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لباس فضانوردان</a:t>
            </a:r>
            <a:endParaRPr lang="fa-IR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fa-IR" sz="4000" b="1" i="0" u="none" strike="noStrike" kern="120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(عایق حرارت و رطوبت / مقاومت دربرابر</a:t>
            </a:r>
            <a:r>
              <a:rPr kumimoji="0" lang="fa-IR" sz="4000" b="1" i="0" u="none" strike="noStrike" kern="1200" normalizeH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 جو اسیدی)</a:t>
            </a:r>
            <a:endParaRPr kumimoji="0" lang="en-US" sz="40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3135"/>
            <a:ext cx="5899355" cy="35248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97599" y="3333135"/>
            <a:ext cx="6294401" cy="352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7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183805"/>
            <a:ext cx="10515600" cy="1329595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لباس فضانوردان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fa-IR" sz="4800" b="1" i="0" u="none" strike="noStrike" kern="120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(عایق سرما</a:t>
            </a:r>
            <a:r>
              <a:rPr kumimoji="0" lang="fa-IR" sz="4800" b="1" i="0" u="none" strike="noStrike" kern="1200" normalizeH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 / گرمکنهای نانویی)</a:t>
            </a:r>
            <a:endParaRPr kumimoji="0" lang="en-US" sz="48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2631"/>
            <a:ext cx="5899355" cy="34953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99" y="3362631"/>
            <a:ext cx="6294401" cy="349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CDF26-62F3-88A5-01BD-F3A5BEE83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2857;p60">
            <a:extLst>
              <a:ext uri="{FF2B5EF4-FFF2-40B4-BE49-F238E27FC236}">
                <a16:creationId xmlns:a16="http://schemas.microsoft.com/office/drawing/2014/main" id="{A9FB0162-F68E-CB0C-65C3-5633C4B7F86D}"/>
              </a:ext>
            </a:extLst>
          </p:cNvPr>
          <p:cNvSpPr txBox="1">
            <a:spLocks/>
          </p:cNvSpPr>
          <p:nvPr/>
        </p:nvSpPr>
        <p:spPr>
          <a:xfrm>
            <a:off x="838200" y="309726"/>
            <a:ext cx="10515600" cy="66479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fa-I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ora" pitchFamily="2" charset="0"/>
                <a:ea typeface="Cambria" panose="02040503050406030204" pitchFamily="18" charset="0"/>
                <a:cs typeface="B Jadid" panose="00000700000000000000" pitchFamily="2" charset="-78"/>
              </a:rPr>
              <a:t>ورود و خروج سفینه‌ها به جو سیارات</a:t>
            </a:r>
            <a:endParaRPr kumimoji="0" lang="en-US" sz="48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Lora" pitchFamily="2" charset="0"/>
              <a:ea typeface="Cambria" panose="02040503050406030204" pitchFamily="18" charset="0"/>
              <a:cs typeface="B Jadid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4249"/>
            <a:ext cx="5412658" cy="30310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6912"/>
            <a:ext cx="5412658" cy="30310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658" y="3530960"/>
            <a:ext cx="6779342" cy="3327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658" y="1301004"/>
            <a:ext cx="6779342" cy="222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3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4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32B6C"/>
      </a:accent1>
      <a:accent2>
        <a:srgbClr val="FE9C7F"/>
      </a:accent2>
      <a:accent3>
        <a:srgbClr val="FE9C7F"/>
      </a:accent3>
      <a:accent4>
        <a:srgbClr val="F09F9C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1770</TotalTime>
  <Words>253</Words>
  <Application>Microsoft Office PowerPoint</Application>
  <PresentationFormat>Widescreen</PresentationFormat>
  <Paragraphs>55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Calibri</vt:lpstr>
      <vt:lpstr>B Jadid</vt:lpstr>
      <vt:lpstr>Montserrat</vt:lpstr>
      <vt:lpstr>B Zar</vt:lpstr>
      <vt:lpstr>Arial</vt:lpstr>
      <vt:lpstr>Lora</vt:lpstr>
      <vt:lpstr>Cambria</vt:lpstr>
      <vt:lpstr>Roboto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 Egg</dc:creator>
  <cp:lastModifiedBy>Kadkhodaee * Mahdi</cp:lastModifiedBy>
  <cp:revision>56</cp:revision>
  <dcterms:created xsi:type="dcterms:W3CDTF">2023-04-19T06:39:10Z</dcterms:created>
  <dcterms:modified xsi:type="dcterms:W3CDTF">2026-09-12T10:37:34Z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1316460</vt:lpwstr>
  </property>
  <property fmtid="{D5CDD505-2E9C-101B-9397-08002B2CF9AE}" pid="3" name="NXPowerLiteSettings">
    <vt:lpwstr>E700052003A000</vt:lpwstr>
  </property>
  <property fmtid="{D5CDD505-2E9C-101B-9397-08002B2CF9AE}" pid="4" name="NXPowerLiteVersion">
    <vt:lpwstr>D9.1.7</vt:lpwstr>
  </property>
</Properties>
</file>